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3A91E91-86E9-45A8-8931-B849A17B19BC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6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C51C89-82A4-466B-B889-D1A6EEDD4A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2306-D572-4BE1-9453-83F58349D931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B58E-CA54-4407-ABA6-DD3D9DA71E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D7A9-9D70-4F18-96D2-31DD185DBA44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0B63-0C53-4A4B-BF50-9F01B7E171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50FF-D1D1-4F94-B346-1A97CFEC6C86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E25A-C2B7-42C4-A243-365E6D8C96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isocè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5CE2-C190-4EC4-8FF9-A934A597216B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EE84-629F-4086-8B2B-3478A1F517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7B93-39ED-47BD-BF20-4FC7E9B792AF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5171-43E2-45E6-9B89-184F20AB9B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478F-B598-4EA3-AE7A-0CA4D3FB5B7F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E99F78A-2242-4B3C-B671-7BFF7ED47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4902-4596-42BB-90CF-F447A19C445B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EDF7-0ADA-44A1-A59C-FB82A2DCD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36A-5452-4000-93C1-0A4A4CB74988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A559-1684-42D4-859A-EC1D854A58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1B172F4-039D-45AF-AC1C-73D8828317A4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1E59FF3-75A4-461C-8DD1-7A410D5BB8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C292279-90DE-44EC-9D3F-0EC40823E471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3BAB1E34-8BE1-4D60-9CD0-7805BE3CFE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B418A5-8B9B-4B08-9D28-0EC08F9A94BD}" type="datetimeFigureOut">
              <a:rPr lang="fr-FR"/>
              <a:pPr>
                <a:defRPr/>
              </a:pPr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D98CA2A-D0C4-4A40-B8DD-ED16FBD03D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7" r:id="rId6"/>
    <p:sldLayoutId id="2147483706" r:id="rId7"/>
    <p:sldLayoutId id="2147483713" r:id="rId8"/>
    <p:sldLayoutId id="2147483714" r:id="rId9"/>
    <p:sldLayoutId id="2147483705" r:id="rId10"/>
    <p:sldLayoutId id="2147483704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2912" cy="1788616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L’OPTION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Technologique: </a:t>
            </a: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SCIENCES DE L’INGENIEUR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EN SECONDE</a:t>
            </a:r>
            <a:endParaRPr lang="fr-FR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778250"/>
          </a:xfrm>
        </p:spPr>
        <p:txBody>
          <a:bodyPr/>
          <a:lstStyle/>
          <a:p>
            <a:r>
              <a:rPr lang="fr-FR" dirty="0" smtClean="0"/>
              <a:t>Tests et essais en situation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pPr lvl="1"/>
            <a:r>
              <a:rPr lang="fr-FR" dirty="0" smtClean="0"/>
              <a:t>Mesures, améliorations, critiques….</a:t>
            </a:r>
          </a:p>
          <a:p>
            <a:pPr lvl="1">
              <a:buFont typeface="Verdana" pitchFamily="34" charset="0"/>
              <a:buNone/>
            </a:pPr>
            <a:endParaRPr lang="fr-FR" dirty="0" smtClean="0"/>
          </a:p>
          <a:p>
            <a:pPr lvl="2"/>
            <a:r>
              <a:rPr lang="fr-FR" dirty="0" smtClean="0"/>
              <a:t>Installation du pèse Ruche sur les Ruches du lycée</a:t>
            </a:r>
          </a:p>
          <a:p>
            <a:pPr lvl="2"/>
            <a:r>
              <a:rPr lang="fr-FR" dirty="0" smtClean="0"/>
              <a:t>Programmation du robot en virtuel puis en réel sur le plateau de concours</a:t>
            </a:r>
          </a:p>
          <a:p>
            <a:pPr lvl="1">
              <a:buFont typeface="Verdana" pitchFamily="34" charset="0"/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67494"/>
            <a:ext cx="8316416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fr-FR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essais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97152"/>
            <a:ext cx="2348992" cy="18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Pas un cours !!!!</a:t>
            </a:r>
            <a:endParaRPr lang="fr-FR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916832"/>
            <a:ext cx="8892480" cy="1399032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Un moment découverte…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4290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Des défis à relever </a:t>
            </a:r>
          </a:p>
        </p:txBody>
      </p:sp>
      <p:pic>
        <p:nvPicPr>
          <p:cNvPr id="14340" name="Picture 2" descr="Résultat de recherche d'images pour &quot;pas de cour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667250"/>
            <a:ext cx="5429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 6" descr="Sans titre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213100"/>
            <a:ext cx="20701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Comment ?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572000"/>
          </a:xfrm>
        </p:spPr>
        <p:txBody>
          <a:bodyPr/>
          <a:lstStyle/>
          <a:p>
            <a:r>
              <a:rPr lang="fr-FR" smtClean="0"/>
              <a:t>Avec </a:t>
            </a:r>
          </a:p>
          <a:p>
            <a:pPr lvl="1"/>
            <a:r>
              <a:rPr lang="fr-FR" smtClean="0"/>
              <a:t>De l’imagination</a:t>
            </a:r>
          </a:p>
          <a:p>
            <a:pPr lvl="1"/>
            <a:r>
              <a:rPr lang="fr-FR" smtClean="0"/>
              <a:t>De la créativité</a:t>
            </a:r>
          </a:p>
          <a:p>
            <a:pPr lvl="1"/>
            <a:r>
              <a:rPr lang="fr-FR" smtClean="0"/>
              <a:t>Une démarche scientifique</a:t>
            </a:r>
          </a:p>
          <a:p>
            <a:pPr lvl="1"/>
            <a:r>
              <a:rPr lang="fr-FR" smtClean="0"/>
              <a:t>Des outils numériques pour modéliser, programmer</a:t>
            </a:r>
          </a:p>
          <a:p>
            <a:pPr lvl="1"/>
            <a:r>
              <a:rPr lang="fr-FR" smtClean="0"/>
              <a:t>Un Fablab pour réaliser</a:t>
            </a:r>
          </a:p>
        </p:txBody>
      </p:sp>
      <p:sp>
        <p:nvSpPr>
          <p:cNvPr id="15363" name="AutoShape 4" descr="Résultat de recherche d'images pour &quot;clipart imagination&quot;"/>
          <p:cNvSpPr>
            <a:spLocks noChangeAspect="1" noChangeArrowheads="1"/>
          </p:cNvSpPr>
          <p:nvPr/>
        </p:nvSpPr>
        <p:spPr bwMode="auto">
          <a:xfrm>
            <a:off x="155575" y="-2286000"/>
            <a:ext cx="5000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15364" name="AutoShape 6" descr="Résultat de recherche d'images pour &quot;clipart imagination&quot;"/>
          <p:cNvSpPr>
            <a:spLocks noChangeAspect="1" noChangeArrowheads="1"/>
          </p:cNvSpPr>
          <p:nvPr/>
        </p:nvSpPr>
        <p:spPr bwMode="auto">
          <a:xfrm>
            <a:off x="155575" y="-2286000"/>
            <a:ext cx="5000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15365" name="AutoShape 8" descr="Résultat de recherche d'images pour &quot;clipart imagination&quot;"/>
          <p:cNvSpPr>
            <a:spLocks noChangeAspect="1" noChangeArrowheads="1"/>
          </p:cNvSpPr>
          <p:nvPr/>
        </p:nvSpPr>
        <p:spPr bwMode="auto">
          <a:xfrm>
            <a:off x="155575" y="-2286000"/>
            <a:ext cx="5000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pic>
        <p:nvPicPr>
          <p:cNvPr id="15366" name="Image 8" descr="Sans titre 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700" y="404813"/>
            <a:ext cx="2497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2" descr="Résultat de recherche d'images pour &quot;charly robot 4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pic>
        <p:nvPicPr>
          <p:cNvPr id="15368" name="Picture 7" descr="Résultat de recherche d'images pour &quot;thermoformeus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868863"/>
            <a:ext cx="23764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933825"/>
            <a:ext cx="17589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292600"/>
            <a:ext cx="14398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Le coté Pratique :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1547813" y="2133600"/>
            <a:ext cx="6634162" cy="3455988"/>
          </a:xfrm>
        </p:spPr>
        <p:txBody>
          <a:bodyPr/>
          <a:lstStyle/>
          <a:p>
            <a:r>
              <a:rPr lang="fr-FR" smtClean="0"/>
              <a:t>Seulement </a:t>
            </a:r>
            <a:r>
              <a:rPr lang="fr-FR" sz="4400" b="1" smtClean="0"/>
              <a:t>1h30</a:t>
            </a:r>
            <a:r>
              <a:rPr lang="fr-FR" smtClean="0"/>
              <a:t> / semaine</a:t>
            </a:r>
          </a:p>
          <a:p>
            <a:r>
              <a:rPr lang="fr-FR" smtClean="0"/>
              <a:t>Des activités en Groupe</a:t>
            </a:r>
          </a:p>
          <a:p>
            <a:r>
              <a:rPr lang="fr-FR" smtClean="0"/>
              <a:t>Entrainement à la présentation  de vos réflexions et productions</a:t>
            </a:r>
          </a:p>
        </p:txBody>
      </p:sp>
      <p:pic>
        <p:nvPicPr>
          <p:cNvPr id="16387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437063"/>
            <a:ext cx="3124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Un défi c’est quoi ?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2133600"/>
            <a:ext cx="7632700" cy="3382963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Répondre à un besoin d’un partenaire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Mettre en œuvre une idée pour améliorer le quotidien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Réaliser une solution qui participe au développement durable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Participer à un concours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…..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Comment un défi commence ?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450" y="4941888"/>
            <a:ext cx="7705725" cy="1511300"/>
          </a:xfrm>
        </p:spPr>
        <p:txBody>
          <a:bodyPr>
            <a:normAutofit fontScale="92500"/>
          </a:bodyPr>
          <a:lstStyle/>
          <a:p>
            <a:pPr lvl="3" indent="-210312" fontAlgn="auto">
              <a:spcAft>
                <a:spcPts val="0"/>
              </a:spcAft>
              <a:buFont typeface="Wingdings 2"/>
              <a:buChar char=""/>
              <a:defRPr/>
            </a:pPr>
            <a:endParaRPr lang="fr-FR" dirty="0" smtClean="0"/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/>
              <a:t>Concours de robotique lien avec le collège</a:t>
            </a:r>
          </a:p>
          <a:p>
            <a:pPr lvl="3" indent="-21031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/>
              <a:t>Visualiser les vidéos du concours de l’année </a:t>
            </a:r>
            <a:r>
              <a:rPr lang="fr-FR" dirty="0" smtClean="0"/>
              <a:t>précédente : mo’bot2019.</a:t>
            </a:r>
            <a:endParaRPr lang="fr-FR" dirty="0" smtClean="0"/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36838"/>
            <a:ext cx="22320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l="7251" t="17226" r="11749" b="6300"/>
          <a:stretch>
            <a:fillRect/>
          </a:stretch>
        </p:blipFill>
        <p:spPr bwMode="auto">
          <a:xfrm>
            <a:off x="323850" y="4941888"/>
            <a:ext cx="15843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850" y="1628775"/>
            <a:ext cx="8640763" cy="3384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3000" dirty="0">
                <a:latin typeface="+mn-lt"/>
              </a:rPr>
              <a:t>Analyse de situation sur le terrain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3000" dirty="0">
                <a:latin typeface="+mn-lt"/>
              </a:rPr>
              <a:t>Analyse d’un cahier des charges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3000" dirty="0">
                <a:latin typeface="+mn-lt"/>
              </a:rPr>
              <a:t>Echanges avec des partenaires</a:t>
            </a: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defRPr/>
            </a:pPr>
            <a:endParaRPr lang="fr-FR" sz="2600" dirty="0">
              <a:latin typeface="+mn-lt"/>
            </a:endParaRP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</a:rPr>
              <a:t>Exemple de défi possible : </a:t>
            </a:r>
          </a:p>
          <a:p>
            <a:pPr marL="1106424" lvl="2" indent="-2286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"/>
              <a:defRPr/>
            </a:pPr>
            <a:r>
              <a:rPr lang="fr-FR" sz="2400" dirty="0">
                <a:latin typeface="+mn-lt"/>
              </a:rPr>
              <a:t>A</a:t>
            </a:r>
            <a:r>
              <a:rPr lang="fr-FR" sz="2400" dirty="0" err="1">
                <a:latin typeface="+mn-lt"/>
              </a:rPr>
              <a:t>ider</a:t>
            </a:r>
            <a:r>
              <a:rPr lang="fr-FR" sz="2400" dirty="0">
                <a:latin typeface="+mn-lt"/>
              </a:rPr>
              <a:t> le monde apicole.</a:t>
            </a:r>
          </a:p>
          <a:p>
            <a:pPr lvl="3" indent="-210312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"/>
              <a:defRPr/>
            </a:pPr>
            <a:r>
              <a:rPr lang="fr-FR" sz="2000" dirty="0">
                <a:latin typeface="+mn-lt"/>
              </a:rPr>
              <a:t>V</a:t>
            </a:r>
            <a:r>
              <a:rPr lang="fr-FR" sz="2000" dirty="0" err="1">
                <a:latin typeface="+mn-lt"/>
              </a:rPr>
              <a:t>isite</a:t>
            </a:r>
            <a:r>
              <a:rPr lang="fr-FR" sz="2000" dirty="0">
                <a:latin typeface="+mn-lt"/>
              </a:rPr>
              <a:t> du Rucher, Entretien.</a:t>
            </a:r>
          </a:p>
          <a:p>
            <a:pPr lvl="3" indent="-210312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"/>
              <a:defRPr/>
            </a:pPr>
            <a:r>
              <a:rPr lang="fr-FR" sz="2000" dirty="0">
                <a:latin typeface="+mn-lt"/>
              </a:rPr>
              <a:t>Echange avec un chercheur du CNRS spécialiste des Abeilles</a:t>
            </a:r>
          </a:p>
          <a:p>
            <a:pPr lvl="3" indent="-210312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"/>
              <a:defRPr/>
            </a:pPr>
            <a:endParaRPr lang="fr-FR" sz="2000" dirty="0">
              <a:latin typeface="+mn-lt"/>
            </a:endParaRPr>
          </a:p>
          <a:p>
            <a:pPr marL="1106424" lvl="2" indent="-2286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fr-FR" sz="2000" dirty="0">
              <a:latin typeface="+mn-lt"/>
            </a:endParaRP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endParaRPr lang="fr-FR" sz="2600" dirty="0"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fr-FR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Ensuite: la démarche scientifique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900113" y="2060575"/>
            <a:ext cx="7715250" cy="3889375"/>
          </a:xfrm>
        </p:spPr>
        <p:txBody>
          <a:bodyPr/>
          <a:lstStyle/>
          <a:p>
            <a:r>
              <a:rPr lang="fr-FR" smtClean="0"/>
              <a:t>Comprendre les objectifs du défi</a:t>
            </a:r>
          </a:p>
          <a:p>
            <a:pPr lvl="1"/>
            <a:r>
              <a:rPr lang="fr-FR" smtClean="0"/>
              <a:t>Ex : Peser la Ruche, suivre un chemin, éviter des obstacles.</a:t>
            </a:r>
          </a:p>
          <a:p>
            <a:r>
              <a:rPr lang="fr-FR" smtClean="0"/>
              <a:t>Observer des solutions existantes</a:t>
            </a:r>
          </a:p>
          <a:p>
            <a:pPr lvl="1"/>
            <a:r>
              <a:rPr lang="fr-FR" smtClean="0"/>
              <a:t>Ex : Balances, robots…..</a:t>
            </a:r>
          </a:p>
          <a:p>
            <a:r>
              <a:rPr lang="fr-FR" smtClean="0"/>
              <a:t>Réaliser des tests et mesures</a:t>
            </a:r>
          </a:p>
          <a:p>
            <a:pPr lvl="1"/>
            <a:r>
              <a:rPr lang="fr-FR" smtClean="0"/>
              <a:t>Ex : Notion de grandeurs physiques, de capteurs…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8532440" cy="1399032"/>
          </a:xfrm>
        </p:spPr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L’imagination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1403350" y="2060575"/>
            <a:ext cx="7345363" cy="3024609"/>
          </a:xfrm>
        </p:spPr>
        <p:txBody>
          <a:bodyPr/>
          <a:lstStyle/>
          <a:p>
            <a:r>
              <a:rPr lang="fr-FR" dirty="0" smtClean="0"/>
              <a:t>Mettre votre imaginaire en action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r>
              <a:rPr lang="fr-FR" dirty="0" smtClean="0"/>
              <a:t>Echanger en </a:t>
            </a:r>
            <a:r>
              <a:rPr lang="fr-FR" dirty="0" smtClean="0"/>
              <a:t>Equipe :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r>
              <a:rPr lang="fr-FR" dirty="0" smtClean="0"/>
              <a:t>Proposer des solutions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587906" cy="17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contenu 2"/>
          <p:cNvSpPr>
            <a:spLocks noGrp="1"/>
          </p:cNvSpPr>
          <p:nvPr>
            <p:ph idx="1"/>
          </p:nvPr>
        </p:nvSpPr>
        <p:spPr>
          <a:xfrm>
            <a:off x="1258888" y="2133600"/>
            <a:ext cx="7356475" cy="4572000"/>
          </a:xfrm>
        </p:spPr>
        <p:txBody>
          <a:bodyPr/>
          <a:lstStyle/>
          <a:p>
            <a:r>
              <a:rPr lang="fr-FR" smtClean="0"/>
              <a:t>Améliorer ou imaginer une solution</a:t>
            </a:r>
          </a:p>
          <a:p>
            <a:pPr lvl="1"/>
            <a:r>
              <a:rPr lang="fr-FR" smtClean="0"/>
              <a:t>Modélisations, simulations….</a:t>
            </a:r>
          </a:p>
          <a:p>
            <a:pPr lvl="1">
              <a:buFont typeface="Verdana" pitchFamily="34" charset="0"/>
              <a:buNone/>
            </a:pPr>
            <a:endParaRPr lang="fr-FR" smtClean="0"/>
          </a:p>
          <a:p>
            <a:r>
              <a:rPr lang="fr-FR" smtClean="0"/>
              <a:t>Fabrication</a:t>
            </a:r>
          </a:p>
          <a:p>
            <a:pPr lvl="1"/>
            <a:r>
              <a:rPr lang="fr-FR" smtClean="0"/>
              <a:t>Utilisation du Fablab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67494"/>
            <a:ext cx="8748464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fr-FR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2386</TotalTime>
  <Words>269</Words>
  <Application>Microsoft Office PowerPoint</Application>
  <PresentationFormat>Affichage à l'écran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Verve</vt:lpstr>
      <vt:lpstr>L’OPTION Technologique: SCIENCES DE L’INGENIEUR EN SECONDE</vt:lpstr>
      <vt:lpstr>Pas un cours !!!!</vt:lpstr>
      <vt:lpstr>Comment ?</vt:lpstr>
      <vt:lpstr>Le coté Pratique :</vt:lpstr>
      <vt:lpstr>Un défi c’est quoi ?</vt:lpstr>
      <vt:lpstr>Comment un défi commence ?</vt:lpstr>
      <vt:lpstr>Ensuite: la démarche scientifique</vt:lpstr>
      <vt:lpstr>L’imagination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L’OPTION SCIENCE DE L’INGENIEURE EN SECONDE</dc:title>
  <dc:creator>Cyril</dc:creator>
  <cp:lastModifiedBy>Labo</cp:lastModifiedBy>
  <cp:revision>15</cp:revision>
  <dcterms:created xsi:type="dcterms:W3CDTF">2019-02-26T06:59:38Z</dcterms:created>
  <dcterms:modified xsi:type="dcterms:W3CDTF">2019-05-20T13:34:20Z</dcterms:modified>
</cp:coreProperties>
</file>